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30" r:id="rId1"/>
  </p:sldMasterIdLst>
  <p:sldIdLst>
    <p:sldId id="268" r:id="rId2"/>
    <p:sldId id="269" r:id="rId3"/>
    <p:sldId id="270" r:id="rId4"/>
    <p:sldId id="271" r:id="rId5"/>
    <p:sldId id="272" r:id="rId6"/>
    <p:sldId id="263" r:id="rId7"/>
    <p:sldId id="273" r:id="rId8"/>
    <p:sldId id="264" r:id="rId9"/>
    <p:sldId id="275" r:id="rId10"/>
    <p:sldId id="276" r:id="rId11"/>
    <p:sldId id="277" r:id="rId12"/>
    <p:sldId id="278" r:id="rId13"/>
    <p:sldId id="274" r:id="rId14"/>
    <p:sldId id="267" r:id="rId15"/>
    <p:sldId id="26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540"/>
    <p:restoredTop sz="94676"/>
  </p:normalViewPr>
  <p:slideViewPr>
    <p:cSldViewPr snapToGrid="0" snapToObjects="1">
      <p:cViewPr varScale="1">
        <p:scale>
          <a:sx n="107" d="100"/>
          <a:sy n="107" d="100"/>
        </p:scale>
        <p:origin x="168"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57916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11807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02348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487795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397184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723470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5495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52933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98530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62265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7568862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5/17/18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4503974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5/17/18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51329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5/17/18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26226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3443531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12953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5/17/18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98683081"/>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49688-780C-C445-9A22-288BD1F12C72}"/>
              </a:ext>
            </a:extLst>
          </p:cNvPr>
          <p:cNvSpPr>
            <a:spLocks noGrp="1"/>
          </p:cNvSpPr>
          <p:nvPr>
            <p:ph type="ctrTitle"/>
          </p:nvPr>
        </p:nvSpPr>
        <p:spPr/>
        <p:txBody>
          <a:bodyPr>
            <a:normAutofit fontScale="90000"/>
          </a:bodyPr>
          <a:lstStyle/>
          <a:p>
            <a:r>
              <a:rPr lang="en-US" dirty="0"/>
              <a:t>BIG DATA IN TELECOMMUNICATION INDUSTRY</a:t>
            </a:r>
          </a:p>
        </p:txBody>
      </p:sp>
      <p:sp>
        <p:nvSpPr>
          <p:cNvPr id="3" name="Subtitle 2">
            <a:extLst>
              <a:ext uri="{FF2B5EF4-FFF2-40B4-BE49-F238E27FC236}">
                <a16:creationId xmlns:a16="http://schemas.microsoft.com/office/drawing/2014/main" id="{D4956EFB-4285-4144-978C-84B7CE0EB68D}"/>
              </a:ext>
            </a:extLst>
          </p:cNvPr>
          <p:cNvSpPr>
            <a:spLocks noGrp="1"/>
          </p:cNvSpPr>
          <p:nvPr>
            <p:ph type="subTitle" idx="1"/>
          </p:nvPr>
        </p:nvSpPr>
        <p:spPr>
          <a:xfrm>
            <a:off x="1507066" y="4050833"/>
            <a:ext cx="9026347" cy="1423692"/>
          </a:xfrm>
        </p:spPr>
        <p:txBody>
          <a:bodyPr>
            <a:normAutofit/>
          </a:bodyPr>
          <a:lstStyle/>
          <a:p>
            <a:pPr algn="ctr"/>
            <a:r>
              <a:rPr lang="en-US" b="1" dirty="0"/>
              <a:t>BIG DATA MANAGEMENT</a:t>
            </a:r>
          </a:p>
          <a:p>
            <a:pPr algn="ctr"/>
            <a:r>
              <a:rPr lang="en-US" dirty="0"/>
              <a:t>WQD170002 – Gunasegarran</a:t>
            </a:r>
          </a:p>
          <a:p>
            <a:pPr algn="ctr"/>
            <a:r>
              <a:rPr lang="en-US" dirty="0"/>
              <a:t>WQD170035 - Muhammad </a:t>
            </a:r>
            <a:r>
              <a:rPr lang="en-US"/>
              <a:t>Nooraizad</a:t>
            </a:r>
            <a:endParaRPr lang="en-US" dirty="0"/>
          </a:p>
        </p:txBody>
      </p:sp>
    </p:spTree>
    <p:extLst>
      <p:ext uri="{BB962C8B-B14F-4D97-AF65-F5344CB8AC3E}">
        <p14:creationId xmlns:p14="http://schemas.microsoft.com/office/powerpoint/2010/main" val="879789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Using Hive in Hadoop insert all the tables records</a:t>
            </a:r>
          </a:p>
        </p:txBody>
      </p:sp>
      <p:pic>
        <p:nvPicPr>
          <p:cNvPr id="11" name="Content Placeholder 10">
            <a:extLst>
              <a:ext uri="{FF2B5EF4-FFF2-40B4-BE49-F238E27FC236}">
                <a16:creationId xmlns:a16="http://schemas.microsoft.com/office/drawing/2014/main" id="{0DCFF7BF-8023-7044-A25E-EAFBB0430747}"/>
              </a:ext>
            </a:extLst>
          </p:cNvPr>
          <p:cNvPicPr>
            <a:picLocks noGrp="1" noChangeAspect="1"/>
          </p:cNvPicPr>
          <p:nvPr>
            <p:ph idx="1"/>
          </p:nvPr>
        </p:nvPicPr>
        <p:blipFill rotWithShape="1">
          <a:blip r:embed="rId2"/>
          <a:srcRect l="73488" t="25917" b="4582"/>
          <a:stretch/>
        </p:blipFill>
        <p:spPr>
          <a:xfrm>
            <a:off x="457200" y="1270000"/>
            <a:ext cx="3386667" cy="5548779"/>
          </a:xfrm>
        </p:spPr>
      </p:pic>
      <p:pic>
        <p:nvPicPr>
          <p:cNvPr id="13" name="Content Placeholder 5">
            <a:extLst>
              <a:ext uri="{FF2B5EF4-FFF2-40B4-BE49-F238E27FC236}">
                <a16:creationId xmlns:a16="http://schemas.microsoft.com/office/drawing/2014/main" id="{CB9A109A-03CB-0442-9B85-2F5B2AD5F532}"/>
              </a:ext>
            </a:extLst>
          </p:cNvPr>
          <p:cNvPicPr>
            <a:picLocks noChangeAspect="1"/>
          </p:cNvPicPr>
          <p:nvPr/>
        </p:nvPicPr>
        <p:blipFill>
          <a:blip r:embed="rId3"/>
          <a:stretch>
            <a:fillRect/>
          </a:stretch>
        </p:blipFill>
        <p:spPr>
          <a:xfrm>
            <a:off x="3843867" y="1422398"/>
            <a:ext cx="8209280" cy="5130800"/>
          </a:xfrm>
          <a:prstGeom prst="rect">
            <a:avLst/>
          </a:prstGeom>
        </p:spPr>
      </p:pic>
    </p:spTree>
    <p:extLst>
      <p:ext uri="{BB962C8B-B14F-4D97-AF65-F5344CB8AC3E}">
        <p14:creationId xmlns:p14="http://schemas.microsoft.com/office/powerpoint/2010/main" val="584852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Using Hive in Hadoop to merge all the tables in to one table</a:t>
            </a:r>
          </a:p>
        </p:txBody>
      </p:sp>
      <p:pic>
        <p:nvPicPr>
          <p:cNvPr id="8" name="Content Placeholder 7">
            <a:extLst>
              <a:ext uri="{FF2B5EF4-FFF2-40B4-BE49-F238E27FC236}">
                <a16:creationId xmlns:a16="http://schemas.microsoft.com/office/drawing/2014/main" id="{9DF072AD-3CAE-AF4F-9565-361BA106DAA5}"/>
              </a:ext>
            </a:extLst>
          </p:cNvPr>
          <p:cNvPicPr>
            <a:picLocks noGrp="1" noChangeAspect="1"/>
          </p:cNvPicPr>
          <p:nvPr>
            <p:ph idx="1"/>
          </p:nvPr>
        </p:nvPicPr>
        <p:blipFill>
          <a:blip r:embed="rId2"/>
          <a:stretch>
            <a:fillRect/>
          </a:stretch>
        </p:blipFill>
        <p:spPr>
          <a:xfrm>
            <a:off x="491068" y="1449387"/>
            <a:ext cx="5917352" cy="3698346"/>
          </a:xfrm>
        </p:spPr>
      </p:pic>
      <p:pic>
        <p:nvPicPr>
          <p:cNvPr id="13" name="Content Placeholder 7">
            <a:extLst>
              <a:ext uri="{FF2B5EF4-FFF2-40B4-BE49-F238E27FC236}">
                <a16:creationId xmlns:a16="http://schemas.microsoft.com/office/drawing/2014/main" id="{DCE52076-203F-A64F-B969-6283B59B26BF}"/>
              </a:ext>
            </a:extLst>
          </p:cNvPr>
          <p:cNvPicPr>
            <a:picLocks noChangeAspect="1"/>
          </p:cNvPicPr>
          <p:nvPr/>
        </p:nvPicPr>
        <p:blipFill>
          <a:blip r:embed="rId3"/>
          <a:stretch>
            <a:fillRect/>
          </a:stretch>
        </p:blipFill>
        <p:spPr>
          <a:xfrm>
            <a:off x="6408420" y="1449387"/>
            <a:ext cx="5608781" cy="3505488"/>
          </a:xfrm>
          <a:prstGeom prst="rect">
            <a:avLst/>
          </a:prstGeom>
        </p:spPr>
      </p:pic>
    </p:spTree>
    <p:extLst>
      <p:ext uri="{BB962C8B-B14F-4D97-AF65-F5344CB8AC3E}">
        <p14:creationId xmlns:p14="http://schemas.microsoft.com/office/powerpoint/2010/main" val="1714441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Using Hive in Hadoop to display the merged database</a:t>
            </a:r>
          </a:p>
        </p:txBody>
      </p:sp>
      <p:pic>
        <p:nvPicPr>
          <p:cNvPr id="8" name="Content Placeholder 7">
            <a:extLst>
              <a:ext uri="{FF2B5EF4-FFF2-40B4-BE49-F238E27FC236}">
                <a16:creationId xmlns:a16="http://schemas.microsoft.com/office/drawing/2014/main" id="{9DF072AD-3CAE-AF4F-9565-361BA106DAA5}"/>
              </a:ext>
            </a:extLst>
          </p:cNvPr>
          <p:cNvPicPr>
            <a:picLocks noGrp="1" noChangeAspect="1"/>
          </p:cNvPicPr>
          <p:nvPr>
            <p:ph idx="1"/>
          </p:nvPr>
        </p:nvPicPr>
        <p:blipFill>
          <a:blip r:embed="rId2"/>
          <a:stretch>
            <a:fillRect/>
          </a:stretch>
        </p:blipFill>
        <p:spPr>
          <a:xfrm>
            <a:off x="169334" y="1449386"/>
            <a:ext cx="6052821" cy="3783013"/>
          </a:xfrm>
        </p:spPr>
      </p:pic>
      <p:pic>
        <p:nvPicPr>
          <p:cNvPr id="13" name="Content Placeholder 7">
            <a:extLst>
              <a:ext uri="{FF2B5EF4-FFF2-40B4-BE49-F238E27FC236}">
                <a16:creationId xmlns:a16="http://schemas.microsoft.com/office/drawing/2014/main" id="{DCE52076-203F-A64F-B969-6283B59B26BF}"/>
              </a:ext>
            </a:extLst>
          </p:cNvPr>
          <p:cNvPicPr>
            <a:picLocks noChangeAspect="1"/>
          </p:cNvPicPr>
          <p:nvPr/>
        </p:nvPicPr>
        <p:blipFill>
          <a:blip r:embed="rId3"/>
          <a:stretch>
            <a:fillRect/>
          </a:stretch>
        </p:blipFill>
        <p:spPr>
          <a:xfrm>
            <a:off x="6222154" y="1449387"/>
            <a:ext cx="5834377" cy="3646486"/>
          </a:xfrm>
          <a:prstGeom prst="rect">
            <a:avLst/>
          </a:prstGeom>
        </p:spPr>
      </p:pic>
    </p:spTree>
    <p:extLst>
      <p:ext uri="{BB962C8B-B14F-4D97-AF65-F5344CB8AC3E}">
        <p14:creationId xmlns:p14="http://schemas.microsoft.com/office/powerpoint/2010/main" val="1356189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166FB-4F49-7445-8EB1-508AF1E13FEA}"/>
              </a:ext>
            </a:extLst>
          </p:cNvPr>
          <p:cNvSpPr>
            <a:spLocks noGrp="1"/>
          </p:cNvSpPr>
          <p:nvPr>
            <p:ph type="title"/>
          </p:nvPr>
        </p:nvSpPr>
        <p:spPr>
          <a:xfrm>
            <a:off x="511080" y="336467"/>
            <a:ext cx="8596668" cy="1320800"/>
          </a:xfrm>
        </p:spPr>
        <p:txBody>
          <a:bodyPr/>
          <a:lstStyle/>
          <a:p>
            <a:r>
              <a:rPr lang="en-US" dirty="0"/>
              <a:t>Analysis by using Tableau</a:t>
            </a:r>
          </a:p>
        </p:txBody>
      </p:sp>
      <p:pic>
        <p:nvPicPr>
          <p:cNvPr id="5" name="Content Placeholder 4">
            <a:extLst>
              <a:ext uri="{FF2B5EF4-FFF2-40B4-BE49-F238E27FC236}">
                <a16:creationId xmlns:a16="http://schemas.microsoft.com/office/drawing/2014/main" id="{28B20A87-869C-1A44-B1CB-3682DD20BA73}"/>
              </a:ext>
            </a:extLst>
          </p:cNvPr>
          <p:cNvPicPr>
            <a:picLocks noGrp="1" noChangeAspect="1"/>
          </p:cNvPicPr>
          <p:nvPr>
            <p:ph idx="1"/>
          </p:nvPr>
        </p:nvPicPr>
        <p:blipFill>
          <a:blip r:embed="rId2"/>
          <a:stretch>
            <a:fillRect/>
          </a:stretch>
        </p:blipFill>
        <p:spPr>
          <a:xfrm>
            <a:off x="511080" y="950026"/>
            <a:ext cx="9167309" cy="5771407"/>
          </a:xfrm>
        </p:spPr>
      </p:pic>
    </p:spTree>
    <p:extLst>
      <p:ext uri="{BB962C8B-B14F-4D97-AF65-F5344CB8AC3E}">
        <p14:creationId xmlns:p14="http://schemas.microsoft.com/office/powerpoint/2010/main" val="215784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dirty="0"/>
              <a:t>By using Hive for analyzing large datasets using Apache Hadoop and HIVE as a back end.</a:t>
            </a:r>
          </a:p>
          <a:p>
            <a:r>
              <a:rPr lang="en-US" dirty="0"/>
              <a:t>Explained how to join two large datasets to form a correlation dataset. To keep huge amounts of correlation data. How to create a correlation table with partitions, then walked through the best practices for using Hive efficiently and effectively. </a:t>
            </a:r>
          </a:p>
          <a:p>
            <a:r>
              <a:rPr lang="en-US" dirty="0"/>
              <a:t>Based on this example case, many Malaysian based Telecommunication provider are able to solve their big data problems by using Apache Hadoop and  Apache HIVE, while implementing User Defined Function into it.</a:t>
            </a:r>
          </a:p>
        </p:txBody>
      </p:sp>
    </p:spTree>
    <p:extLst>
      <p:ext uri="{BB962C8B-B14F-4D97-AF65-F5344CB8AC3E}">
        <p14:creationId xmlns:p14="http://schemas.microsoft.com/office/powerpoint/2010/main" val="2874475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1ABBE-4B44-2E48-84E3-23595D2F7E47}"/>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E60D6733-2428-0D47-A758-338A1E3BD52D}"/>
              </a:ext>
            </a:extLst>
          </p:cNvPr>
          <p:cNvSpPr>
            <a:spLocks noGrp="1"/>
          </p:cNvSpPr>
          <p:nvPr>
            <p:ph idx="1"/>
          </p:nvPr>
        </p:nvSpPr>
        <p:spPr/>
        <p:txBody>
          <a:bodyPr>
            <a:normAutofit fontScale="85000" lnSpcReduction="10000"/>
          </a:bodyPr>
          <a:lstStyle/>
          <a:p>
            <a:r>
              <a:rPr lang="en-MY" dirty="0" err="1"/>
              <a:t>BigDataMadeSimple</a:t>
            </a:r>
            <a:r>
              <a:rPr lang="en-MY" dirty="0"/>
              <a:t> – </a:t>
            </a:r>
            <a:r>
              <a:rPr lang="en-MY" dirty="0" err="1"/>
              <a:t>Baiju</a:t>
            </a:r>
            <a:r>
              <a:rPr lang="en-MY" dirty="0"/>
              <a:t> NT, 11 Interesting Big Data Cases studies in </a:t>
            </a:r>
            <a:r>
              <a:rPr lang="en-MY" dirty="0" err="1"/>
              <a:t>Teleom</a:t>
            </a:r>
            <a:r>
              <a:rPr lang="en-MY" dirty="0"/>
              <a:t>. August 2017. http://bigdata-</a:t>
            </a:r>
            <a:r>
              <a:rPr lang="en-MY" dirty="0" err="1"/>
              <a:t>madesimple.com</a:t>
            </a:r>
            <a:r>
              <a:rPr lang="en-MY" dirty="0"/>
              <a:t>/11-interesting-big-data-case-studies-in-telecom/</a:t>
            </a:r>
          </a:p>
          <a:p>
            <a:r>
              <a:rPr lang="en-MY" dirty="0"/>
              <a:t>Booz &amp; Company, Benefiting from big data, A new approach for the telecom industry. 2013. https://</a:t>
            </a:r>
            <a:r>
              <a:rPr lang="en-MY" dirty="0" err="1"/>
              <a:t>www.strategyand.pwc.com</a:t>
            </a:r>
            <a:r>
              <a:rPr lang="en-MY" dirty="0"/>
              <a:t>/media/file/Strategyand_Benefiting-from-Big-Data_A-New-Approach-for-the-Telecom-Industry.pdf</a:t>
            </a:r>
          </a:p>
          <a:p>
            <a:r>
              <a:rPr lang="en-MY" dirty="0"/>
              <a:t>Hewlett Packard Enterprise, MTS India relies on HPE Vertica in a highly competitive telecom market. How analytics keeps customers from moving to the competition. November, 2015. https://</a:t>
            </a:r>
            <a:r>
              <a:rPr lang="en-MY" dirty="0" err="1"/>
              <a:t>www.vertica.com</a:t>
            </a:r>
            <a:r>
              <a:rPr lang="en-MY" dirty="0"/>
              <a:t>/</a:t>
            </a:r>
            <a:r>
              <a:rPr lang="en-MY" dirty="0" err="1"/>
              <a:t>wp</a:t>
            </a:r>
            <a:r>
              <a:rPr lang="en-MY" dirty="0"/>
              <a:t>-content/uploads/2017/01/4AA5-2844ENW.pdf</a:t>
            </a:r>
          </a:p>
          <a:p>
            <a:r>
              <a:rPr lang="en-MY" dirty="0"/>
              <a:t>IBM Global Service, Analytics: The real world use of big data. How innovative enterprises extract value from uncertain data. October, 2012. https://</a:t>
            </a:r>
            <a:r>
              <a:rPr lang="en-MY" dirty="0" err="1"/>
              <a:t>www.bdvc.nl</a:t>
            </a:r>
            <a:r>
              <a:rPr lang="en-MY" dirty="0"/>
              <a:t>/images/</a:t>
            </a:r>
            <a:r>
              <a:rPr lang="en-MY" dirty="0" err="1"/>
              <a:t>Rapporten</a:t>
            </a:r>
            <a:r>
              <a:rPr lang="en-MY" dirty="0"/>
              <a:t>/GBE03519USEN.pdf</a:t>
            </a:r>
          </a:p>
          <a:p>
            <a:r>
              <a:rPr lang="en-MY" dirty="0" err="1"/>
              <a:t>Infocepts</a:t>
            </a:r>
            <a:r>
              <a:rPr lang="en-MY" dirty="0"/>
              <a:t>, Re-engineering a Telecom Market Share Analytical Application. October, 2013. http://</a:t>
            </a:r>
            <a:r>
              <a:rPr lang="en-MY" dirty="0" err="1"/>
              <a:t>www.infocepts.com</a:t>
            </a:r>
            <a:r>
              <a:rPr lang="en-MY" dirty="0"/>
              <a:t>/pdf/Industries/Telecommunications/Re-engineering_a_Telecom_Market_Share_Analytical_Application-Case_Study.pdf</a:t>
            </a:r>
          </a:p>
          <a:p>
            <a:pPr marL="0" indent="0">
              <a:buNone/>
            </a:pPr>
            <a:endParaRPr lang="en-US" dirty="0"/>
          </a:p>
        </p:txBody>
      </p:sp>
    </p:spTree>
    <p:extLst>
      <p:ext uri="{BB962C8B-B14F-4D97-AF65-F5344CB8AC3E}">
        <p14:creationId xmlns:p14="http://schemas.microsoft.com/office/powerpoint/2010/main" val="3802208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C00E8-5556-334F-BB54-E2AEF2A5AC1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65FF4A1-CC21-B24F-8739-3D9294444F8E}"/>
              </a:ext>
            </a:extLst>
          </p:cNvPr>
          <p:cNvSpPr>
            <a:spLocks noGrp="1"/>
          </p:cNvSpPr>
          <p:nvPr>
            <p:ph idx="1"/>
          </p:nvPr>
        </p:nvSpPr>
        <p:spPr/>
        <p:txBody>
          <a:bodyPr/>
          <a:lstStyle/>
          <a:p>
            <a:r>
              <a:rPr lang="en-US" dirty="0"/>
              <a:t>For decades, communication service providers have delivered and captured huge volumes of information</a:t>
            </a:r>
          </a:p>
          <a:p>
            <a:r>
              <a:rPr lang="en-US" dirty="0"/>
              <a:t>There are no effective and efficient way to benefit from the abundance of data. Storing this huge amount of data is costly</a:t>
            </a:r>
          </a:p>
          <a:p>
            <a:r>
              <a:rPr lang="en-US" dirty="0"/>
              <a:t>Introduction of big data technologies enable telecommunications companies to uncover and gather insight from the data </a:t>
            </a:r>
          </a:p>
        </p:txBody>
      </p:sp>
    </p:spTree>
    <p:extLst>
      <p:ext uri="{BB962C8B-B14F-4D97-AF65-F5344CB8AC3E}">
        <p14:creationId xmlns:p14="http://schemas.microsoft.com/office/powerpoint/2010/main" val="3370244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FFA0D-9950-6D45-A30D-B6B96BB4E75F}"/>
              </a:ext>
            </a:extLst>
          </p:cNvPr>
          <p:cNvSpPr>
            <a:spLocks noGrp="1"/>
          </p:cNvSpPr>
          <p:nvPr>
            <p:ph type="title"/>
          </p:nvPr>
        </p:nvSpPr>
        <p:spPr/>
        <p:txBody>
          <a:bodyPr>
            <a:normAutofit/>
          </a:bodyPr>
          <a:lstStyle/>
          <a:p>
            <a:r>
              <a:rPr lang="en-US" dirty="0"/>
              <a:t>When the big data technology is needed?</a:t>
            </a:r>
          </a:p>
        </p:txBody>
      </p:sp>
      <p:pic>
        <p:nvPicPr>
          <p:cNvPr id="10" name="Picture 9">
            <a:extLst>
              <a:ext uri="{FF2B5EF4-FFF2-40B4-BE49-F238E27FC236}">
                <a16:creationId xmlns:a16="http://schemas.microsoft.com/office/drawing/2014/main" id="{72F1B7F0-3C29-B048-A422-AFC6B6E144C0}"/>
              </a:ext>
            </a:extLst>
          </p:cNvPr>
          <p:cNvPicPr>
            <a:picLocks noChangeAspect="1"/>
          </p:cNvPicPr>
          <p:nvPr/>
        </p:nvPicPr>
        <p:blipFill>
          <a:blip r:embed="rId2"/>
          <a:stretch>
            <a:fillRect/>
          </a:stretch>
        </p:blipFill>
        <p:spPr>
          <a:xfrm>
            <a:off x="677334" y="1390649"/>
            <a:ext cx="8494184" cy="5127469"/>
          </a:xfrm>
          <a:prstGeom prst="rect">
            <a:avLst/>
          </a:prstGeom>
        </p:spPr>
      </p:pic>
    </p:spTree>
    <p:extLst>
      <p:ext uri="{BB962C8B-B14F-4D97-AF65-F5344CB8AC3E}">
        <p14:creationId xmlns:p14="http://schemas.microsoft.com/office/powerpoint/2010/main" val="1351422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C8689-17B2-7245-A5D3-FC33E877EFB5}"/>
              </a:ext>
            </a:extLst>
          </p:cNvPr>
          <p:cNvSpPr>
            <a:spLocks noGrp="1"/>
          </p:cNvSpPr>
          <p:nvPr>
            <p:ph type="title"/>
          </p:nvPr>
        </p:nvSpPr>
        <p:spPr/>
        <p:txBody>
          <a:bodyPr/>
          <a:lstStyle/>
          <a:p>
            <a:r>
              <a:rPr lang="en-US" dirty="0"/>
              <a:t>Key Obstacles Faced by the Telecommunication Industry</a:t>
            </a:r>
          </a:p>
        </p:txBody>
      </p:sp>
      <p:sp>
        <p:nvSpPr>
          <p:cNvPr id="3" name="Content Placeholder 2">
            <a:extLst>
              <a:ext uri="{FF2B5EF4-FFF2-40B4-BE49-F238E27FC236}">
                <a16:creationId xmlns:a16="http://schemas.microsoft.com/office/drawing/2014/main" id="{9CCE7004-AC69-A34A-B3EF-E652144B05C9}"/>
              </a:ext>
            </a:extLst>
          </p:cNvPr>
          <p:cNvSpPr>
            <a:spLocks noGrp="1"/>
          </p:cNvSpPr>
          <p:nvPr>
            <p:ph idx="1"/>
          </p:nvPr>
        </p:nvSpPr>
        <p:spPr/>
        <p:txBody>
          <a:bodyPr/>
          <a:lstStyle/>
          <a:p>
            <a:r>
              <a:rPr lang="en-US" dirty="0"/>
              <a:t>Handle large </a:t>
            </a:r>
            <a:r>
              <a:rPr lang="en-US" b="1" dirty="0"/>
              <a:t>volume </a:t>
            </a:r>
            <a:r>
              <a:rPr lang="en-US" dirty="0"/>
              <a:t>of data – Transforming, analyzing and integrating the vast amount of data generated by users requires new and advance technologies. The system must be able to integrate data in near real time at minimal cost. </a:t>
            </a:r>
          </a:p>
          <a:p>
            <a:r>
              <a:rPr lang="en-US" b="1" dirty="0"/>
              <a:t>Utilize the variety of data </a:t>
            </a:r>
            <a:r>
              <a:rPr lang="en-US" dirty="0"/>
              <a:t>– Telecommunication company should have the necessary capability to transform and analyze data from multiple source and formats whether structured or unstructured data.</a:t>
            </a:r>
          </a:p>
          <a:p>
            <a:r>
              <a:rPr lang="en-US" b="1" dirty="0"/>
              <a:t>Manage the velocity (complexity) of data </a:t>
            </a:r>
            <a:r>
              <a:rPr lang="en-US" dirty="0"/>
              <a:t>– Data processing across platforms should be optimized in order to benefit the most from the data. Identifying, masking and managing sensitive data for regulatory compliance should be a systematic process. </a:t>
            </a:r>
          </a:p>
        </p:txBody>
      </p:sp>
    </p:spTree>
    <p:extLst>
      <p:ext uri="{BB962C8B-B14F-4D97-AF65-F5344CB8AC3E}">
        <p14:creationId xmlns:p14="http://schemas.microsoft.com/office/powerpoint/2010/main" val="3427193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84407-10CA-CE4C-A972-16722E67E08E}"/>
              </a:ext>
            </a:extLst>
          </p:cNvPr>
          <p:cNvSpPr>
            <a:spLocks noGrp="1"/>
          </p:cNvSpPr>
          <p:nvPr>
            <p:ph type="title"/>
          </p:nvPr>
        </p:nvSpPr>
        <p:spPr/>
        <p:txBody>
          <a:bodyPr/>
          <a:lstStyle/>
          <a:p>
            <a:r>
              <a:rPr lang="en-MY" b="1" dirty="0"/>
              <a:t>Using Big Data Technology in Telecommunication Industry</a:t>
            </a:r>
            <a:endParaRPr lang="en-MY" dirty="0"/>
          </a:p>
        </p:txBody>
      </p:sp>
      <p:sp>
        <p:nvSpPr>
          <p:cNvPr id="3" name="Content Placeholder 2">
            <a:extLst>
              <a:ext uri="{FF2B5EF4-FFF2-40B4-BE49-F238E27FC236}">
                <a16:creationId xmlns:a16="http://schemas.microsoft.com/office/drawing/2014/main" id="{B753657E-A552-F84E-8AB0-85987408A21B}"/>
              </a:ext>
            </a:extLst>
          </p:cNvPr>
          <p:cNvSpPr>
            <a:spLocks noGrp="1"/>
          </p:cNvSpPr>
          <p:nvPr>
            <p:ph idx="1"/>
          </p:nvPr>
        </p:nvSpPr>
        <p:spPr/>
        <p:txBody>
          <a:bodyPr>
            <a:normAutofit/>
          </a:bodyPr>
          <a:lstStyle/>
          <a:p>
            <a:r>
              <a:rPr lang="en-MY" dirty="0"/>
              <a:t>Tools and software are used to solve the problems faced by </a:t>
            </a:r>
            <a:r>
              <a:rPr lang="en-MY" b="1" dirty="0"/>
              <a:t>telecommunication company</a:t>
            </a:r>
            <a:r>
              <a:rPr lang="en-MY" dirty="0"/>
              <a:t> and the most used tool is </a:t>
            </a:r>
            <a:r>
              <a:rPr lang="en-MY" b="1" dirty="0"/>
              <a:t>Hadoop.</a:t>
            </a:r>
          </a:p>
          <a:p>
            <a:r>
              <a:rPr lang="en-MY" b="1" dirty="0"/>
              <a:t>Hadoop</a:t>
            </a:r>
            <a:r>
              <a:rPr lang="en-MY" dirty="0"/>
              <a:t> is an open-source software framework for storing data and running applications on clusters of commodity hardware. It provides massive storage for any kind of data, enormous processing power and the ability to handle virtually limitless concurrent tasks or jobs.</a:t>
            </a:r>
          </a:p>
          <a:p>
            <a:r>
              <a:rPr lang="en-MY" dirty="0"/>
              <a:t>Apache Hive provides a SQL-like interface to data stored in HDP. In the previous tutorial, we used Pig, which is a scripting language with a focus on dataflows. Hive provides a database query interface to Apache Hadoop.</a:t>
            </a:r>
          </a:p>
          <a:p>
            <a:endParaRPr lang="en-MY" b="1" dirty="0"/>
          </a:p>
          <a:p>
            <a:pPr marL="0" indent="0">
              <a:buNone/>
            </a:pPr>
            <a:endParaRPr lang="en-US" dirty="0"/>
          </a:p>
        </p:txBody>
      </p:sp>
      <p:pic>
        <p:nvPicPr>
          <p:cNvPr id="4" name="Picture 3">
            <a:extLst>
              <a:ext uri="{FF2B5EF4-FFF2-40B4-BE49-F238E27FC236}">
                <a16:creationId xmlns:a16="http://schemas.microsoft.com/office/drawing/2014/main" id="{46D626CF-8372-1542-B999-8746B8F02077}"/>
              </a:ext>
            </a:extLst>
          </p:cNvPr>
          <p:cNvPicPr>
            <a:picLocks noChangeAspect="1"/>
          </p:cNvPicPr>
          <p:nvPr/>
        </p:nvPicPr>
        <p:blipFill>
          <a:blip r:embed="rId2"/>
          <a:stretch>
            <a:fillRect/>
          </a:stretch>
        </p:blipFill>
        <p:spPr>
          <a:xfrm>
            <a:off x="8383979" y="-130628"/>
            <a:ext cx="4057191" cy="3886562"/>
          </a:xfrm>
          <a:prstGeom prst="rect">
            <a:avLst/>
          </a:prstGeom>
        </p:spPr>
      </p:pic>
      <p:pic>
        <p:nvPicPr>
          <p:cNvPr id="5" name="Picture 4">
            <a:extLst>
              <a:ext uri="{FF2B5EF4-FFF2-40B4-BE49-F238E27FC236}">
                <a16:creationId xmlns:a16="http://schemas.microsoft.com/office/drawing/2014/main" id="{10F951B6-022C-B543-8529-39B30B7AACAE}"/>
              </a:ext>
            </a:extLst>
          </p:cNvPr>
          <p:cNvPicPr>
            <a:picLocks noChangeAspect="1"/>
          </p:cNvPicPr>
          <p:nvPr/>
        </p:nvPicPr>
        <p:blipFill>
          <a:blip r:embed="rId3"/>
          <a:stretch>
            <a:fillRect/>
          </a:stretch>
        </p:blipFill>
        <p:spPr>
          <a:xfrm>
            <a:off x="957367" y="5012266"/>
            <a:ext cx="2924719" cy="1756339"/>
          </a:xfrm>
          <a:prstGeom prst="rect">
            <a:avLst/>
          </a:prstGeom>
        </p:spPr>
      </p:pic>
      <p:pic>
        <p:nvPicPr>
          <p:cNvPr id="6" name="Picture 5"/>
          <p:cNvPicPr>
            <a:picLocks noChangeAspect="1"/>
          </p:cNvPicPr>
          <p:nvPr/>
        </p:nvPicPr>
        <p:blipFill>
          <a:blip r:embed="rId4"/>
          <a:stretch>
            <a:fillRect/>
          </a:stretch>
        </p:blipFill>
        <p:spPr>
          <a:xfrm>
            <a:off x="4054302" y="5006374"/>
            <a:ext cx="4109984" cy="1807493"/>
          </a:xfrm>
          <a:prstGeom prst="rect">
            <a:avLst/>
          </a:prstGeom>
        </p:spPr>
      </p:pic>
      <p:pic>
        <p:nvPicPr>
          <p:cNvPr id="1026" name="Picture 2" descr="Image result for corre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2980" y="4888808"/>
            <a:ext cx="806598" cy="806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891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Image result for hadoop using hive"/>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8209" y="609600"/>
            <a:ext cx="10136778" cy="5049248"/>
          </a:xfrm>
          <a:prstGeom prst="rect">
            <a:avLst/>
          </a:prstGeom>
          <a:noFill/>
          <a:ln>
            <a:noFill/>
          </a:ln>
        </p:spPr>
      </p:pic>
    </p:spTree>
    <p:extLst>
      <p:ext uri="{BB962C8B-B14F-4D97-AF65-F5344CB8AC3E}">
        <p14:creationId xmlns:p14="http://schemas.microsoft.com/office/powerpoint/2010/main" val="318834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09154"/>
            <a:ext cx="8596668" cy="1320800"/>
          </a:xfrm>
        </p:spPr>
        <p:txBody>
          <a:bodyPr/>
          <a:lstStyle/>
          <a:p>
            <a:r>
              <a:rPr lang="en-US" dirty="0"/>
              <a:t>Example of dataset used</a:t>
            </a:r>
          </a:p>
        </p:txBody>
      </p:sp>
      <p:sp>
        <p:nvSpPr>
          <p:cNvPr id="3" name="Content Placeholder 2"/>
          <p:cNvSpPr>
            <a:spLocks noGrp="1"/>
          </p:cNvSpPr>
          <p:nvPr>
            <p:ph idx="1"/>
          </p:nvPr>
        </p:nvSpPr>
        <p:spPr>
          <a:xfrm>
            <a:off x="677334" y="969554"/>
            <a:ext cx="8596668" cy="3880773"/>
          </a:xfrm>
        </p:spPr>
        <p:txBody>
          <a:bodyPr/>
          <a:lstStyle/>
          <a:p>
            <a:r>
              <a:rPr lang="en-US" dirty="0"/>
              <a:t>Direct Carrier Billing (DCB) – </a:t>
            </a:r>
            <a:r>
              <a:rPr lang="en-US" dirty="0" err="1"/>
              <a:t>webe</a:t>
            </a:r>
            <a:r>
              <a:rPr lang="en-US" dirty="0"/>
              <a:t> digital</a:t>
            </a:r>
          </a:p>
          <a:p>
            <a:endParaRPr lang="en-US" dirty="0"/>
          </a:p>
        </p:txBody>
      </p:sp>
      <p:pic>
        <p:nvPicPr>
          <p:cNvPr id="7" name="Picture 6">
            <a:extLst>
              <a:ext uri="{FF2B5EF4-FFF2-40B4-BE49-F238E27FC236}">
                <a16:creationId xmlns:a16="http://schemas.microsoft.com/office/drawing/2014/main" id="{B9F4027C-EF79-814E-A367-73BDCE3D672C}"/>
              </a:ext>
            </a:extLst>
          </p:cNvPr>
          <p:cNvPicPr>
            <a:picLocks noChangeAspect="1"/>
          </p:cNvPicPr>
          <p:nvPr/>
        </p:nvPicPr>
        <p:blipFill rotWithShape="1">
          <a:blip r:embed="rId2"/>
          <a:srcRect l="13971" t="5882" r="75551" b="67941"/>
          <a:stretch/>
        </p:blipFill>
        <p:spPr>
          <a:xfrm>
            <a:off x="1185332" y="1536819"/>
            <a:ext cx="2895601" cy="4521201"/>
          </a:xfrm>
          <a:prstGeom prst="rect">
            <a:avLst/>
          </a:prstGeom>
        </p:spPr>
      </p:pic>
      <p:pic>
        <p:nvPicPr>
          <p:cNvPr id="11" name="Picture 10">
            <a:extLst>
              <a:ext uri="{FF2B5EF4-FFF2-40B4-BE49-F238E27FC236}">
                <a16:creationId xmlns:a16="http://schemas.microsoft.com/office/drawing/2014/main" id="{C107CC2A-4C47-7E4E-99B8-72D807791E55}"/>
              </a:ext>
            </a:extLst>
          </p:cNvPr>
          <p:cNvPicPr>
            <a:picLocks noChangeAspect="1"/>
          </p:cNvPicPr>
          <p:nvPr/>
        </p:nvPicPr>
        <p:blipFill>
          <a:blip r:embed="rId3"/>
          <a:stretch>
            <a:fillRect/>
          </a:stretch>
        </p:blipFill>
        <p:spPr>
          <a:xfrm>
            <a:off x="4223368" y="1536819"/>
            <a:ext cx="7308232" cy="4567645"/>
          </a:xfrm>
          <a:prstGeom prst="rect">
            <a:avLst/>
          </a:prstGeom>
        </p:spPr>
      </p:pic>
    </p:spTree>
    <p:extLst>
      <p:ext uri="{BB962C8B-B14F-4D97-AF65-F5344CB8AC3E}">
        <p14:creationId xmlns:p14="http://schemas.microsoft.com/office/powerpoint/2010/main" val="1859872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Hive in Hadoop</a:t>
            </a:r>
          </a:p>
        </p:txBody>
      </p:sp>
      <p:pic>
        <p:nvPicPr>
          <p:cNvPr id="12" name="Content Placeholder 11">
            <a:extLst>
              <a:ext uri="{FF2B5EF4-FFF2-40B4-BE49-F238E27FC236}">
                <a16:creationId xmlns:a16="http://schemas.microsoft.com/office/drawing/2014/main" id="{4DFA5DD2-4132-E242-BA30-2863EA10FB39}"/>
              </a:ext>
            </a:extLst>
          </p:cNvPr>
          <p:cNvPicPr>
            <a:picLocks noGrp="1" noChangeAspect="1"/>
          </p:cNvPicPr>
          <p:nvPr>
            <p:ph idx="1"/>
          </p:nvPr>
        </p:nvPicPr>
        <p:blipFill>
          <a:blip r:embed="rId2"/>
          <a:stretch>
            <a:fillRect/>
          </a:stretch>
        </p:blipFill>
        <p:spPr>
          <a:xfrm>
            <a:off x="743955" y="1456267"/>
            <a:ext cx="7875112" cy="4921945"/>
          </a:xfrm>
        </p:spPr>
      </p:pic>
    </p:spTree>
    <p:extLst>
      <p:ext uri="{BB962C8B-B14F-4D97-AF65-F5344CB8AC3E}">
        <p14:creationId xmlns:p14="http://schemas.microsoft.com/office/powerpoint/2010/main" val="2746751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Using Hive in Hadoop to create new database</a:t>
            </a:r>
          </a:p>
        </p:txBody>
      </p:sp>
      <p:pic>
        <p:nvPicPr>
          <p:cNvPr id="6" name="Content Placeholder 5">
            <a:extLst>
              <a:ext uri="{FF2B5EF4-FFF2-40B4-BE49-F238E27FC236}">
                <a16:creationId xmlns:a16="http://schemas.microsoft.com/office/drawing/2014/main" id="{7B1ACAD8-5352-E142-915E-584FF2F88F0E}"/>
              </a:ext>
            </a:extLst>
          </p:cNvPr>
          <p:cNvPicPr>
            <a:picLocks noGrp="1" noChangeAspect="1"/>
          </p:cNvPicPr>
          <p:nvPr>
            <p:ph idx="1"/>
          </p:nvPr>
        </p:nvPicPr>
        <p:blipFill>
          <a:blip r:embed="rId2"/>
          <a:stretch>
            <a:fillRect/>
          </a:stretch>
        </p:blipFill>
        <p:spPr>
          <a:xfrm>
            <a:off x="508001" y="1269999"/>
            <a:ext cx="5229012" cy="3268133"/>
          </a:xfrm>
        </p:spPr>
      </p:pic>
      <p:pic>
        <p:nvPicPr>
          <p:cNvPr id="8" name="Content Placeholder 6">
            <a:extLst>
              <a:ext uri="{FF2B5EF4-FFF2-40B4-BE49-F238E27FC236}">
                <a16:creationId xmlns:a16="http://schemas.microsoft.com/office/drawing/2014/main" id="{CB63D990-CF69-DB44-BB43-149C88A59DBF}"/>
              </a:ext>
            </a:extLst>
          </p:cNvPr>
          <p:cNvPicPr>
            <a:picLocks noChangeAspect="1"/>
          </p:cNvPicPr>
          <p:nvPr/>
        </p:nvPicPr>
        <p:blipFill>
          <a:blip r:embed="rId3"/>
          <a:stretch>
            <a:fillRect/>
          </a:stretch>
        </p:blipFill>
        <p:spPr>
          <a:xfrm>
            <a:off x="5947835" y="3198547"/>
            <a:ext cx="5231977" cy="3269986"/>
          </a:xfrm>
          <a:prstGeom prst="rect">
            <a:avLst/>
          </a:prstGeom>
        </p:spPr>
      </p:pic>
    </p:spTree>
    <p:extLst>
      <p:ext uri="{BB962C8B-B14F-4D97-AF65-F5344CB8AC3E}">
        <p14:creationId xmlns:p14="http://schemas.microsoft.com/office/powerpoint/2010/main" val="115268196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{BBCD4C64-009B-C442-B514-6F262FF46143}tf10001060</Template>
  <TotalTime>259</TotalTime>
  <Words>664</Words>
  <Application>Microsoft Macintosh PowerPoint</Application>
  <PresentationFormat>Widescreen</PresentationFormat>
  <Paragraphs>35</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Trebuchet MS</vt:lpstr>
      <vt:lpstr>Wingdings 3</vt:lpstr>
      <vt:lpstr>Facet</vt:lpstr>
      <vt:lpstr>BIG DATA IN TELECOMMUNICATION INDUSTRY</vt:lpstr>
      <vt:lpstr>Introduction</vt:lpstr>
      <vt:lpstr>When the big data technology is needed?</vt:lpstr>
      <vt:lpstr>Key Obstacles Faced by the Telecommunication Industry</vt:lpstr>
      <vt:lpstr>Using Big Data Technology in Telecommunication Industry</vt:lpstr>
      <vt:lpstr>PowerPoint Presentation</vt:lpstr>
      <vt:lpstr>Example of dataset used</vt:lpstr>
      <vt:lpstr>Using Hive in Hadoop</vt:lpstr>
      <vt:lpstr>Using Hive in Hadoop to create new database</vt:lpstr>
      <vt:lpstr>Using Hive in Hadoop insert all the tables records</vt:lpstr>
      <vt:lpstr>Using Hive in Hadoop to merge all the tables in to one table</vt:lpstr>
      <vt:lpstr>Using Hive in Hadoop to display the merged database</vt:lpstr>
      <vt:lpstr>Analysis by using Tableau</vt:lpstr>
      <vt:lpstr>Conclusion</vt:lpstr>
      <vt:lpstr>Reference</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 telecommunication industry</dc:title>
  <dc:creator>Muhammad Nooraizad Zailani</dc:creator>
  <cp:lastModifiedBy>guna3006</cp:lastModifiedBy>
  <cp:revision>40</cp:revision>
  <dcterms:created xsi:type="dcterms:W3CDTF">2018-05-05T02:53:13Z</dcterms:created>
  <dcterms:modified xsi:type="dcterms:W3CDTF">2018-05-17T11:12:25Z</dcterms:modified>
</cp:coreProperties>
</file>